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png>
</file>

<file path=ppt/media/image2.png>
</file>

<file path=ppt/media/image3.png>
</file>

<file path=ppt/media/image4.png>
</file>

<file path=ppt/media/image5.png>
</file>

<file path=ppt/media/media1.mov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內文層級一</a:t>
            </a:r>
            <a:endParaRPr sz="3200"/>
          </a:p>
          <a:p>
            <a:pPr lvl="1">
              <a:defRPr sz="1800"/>
            </a:pPr>
            <a:r>
              <a:rPr sz="3200"/>
              <a:t>內文層級二</a:t>
            </a:r>
            <a:endParaRPr sz="3200"/>
          </a:p>
          <a:p>
            <a:pPr lvl="2">
              <a:defRPr sz="1800"/>
            </a:pPr>
            <a:r>
              <a:rPr sz="3200"/>
              <a:t>內文層級三</a:t>
            </a:r>
            <a:endParaRPr sz="3200"/>
          </a:p>
          <a:p>
            <a:pPr lvl="3">
              <a:defRPr sz="1800"/>
            </a:pPr>
            <a:r>
              <a:rPr sz="3200"/>
              <a:t>內文層級四</a:t>
            </a:r>
            <a:endParaRPr sz="3200"/>
          </a:p>
          <a:p>
            <a:pPr lvl="4">
              <a:defRPr sz="1800"/>
            </a:pPr>
            <a:r>
              <a:rPr sz="32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內文層級一</a:t>
            </a:r>
            <a:endParaRPr sz="3200"/>
          </a:p>
          <a:p>
            <a:pPr lvl="1">
              <a:defRPr sz="1800"/>
            </a:pPr>
            <a:r>
              <a:rPr sz="3200"/>
              <a:t>內文層級二</a:t>
            </a:r>
            <a:endParaRPr sz="3200"/>
          </a:p>
          <a:p>
            <a:pPr lvl="2">
              <a:defRPr sz="1800"/>
            </a:pPr>
            <a:r>
              <a:rPr sz="3200"/>
              <a:t>內文層級三</a:t>
            </a:r>
            <a:endParaRPr sz="3200"/>
          </a:p>
          <a:p>
            <a:pPr lvl="3">
              <a:defRPr sz="1800"/>
            </a:pPr>
            <a:r>
              <a:rPr sz="3200"/>
              <a:t>內文層級四</a:t>
            </a:r>
            <a:endParaRPr sz="3200"/>
          </a:p>
          <a:p>
            <a:pPr lvl="4">
              <a:defRPr sz="1800"/>
            </a:pPr>
            <a:r>
              <a:rPr sz="32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標題文字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內文層級一</a:t>
            </a:r>
            <a:endParaRPr sz="3200"/>
          </a:p>
          <a:p>
            <a:pPr lvl="1">
              <a:defRPr sz="1800"/>
            </a:pPr>
            <a:r>
              <a:rPr sz="3200"/>
              <a:t>內文層級二</a:t>
            </a:r>
            <a:endParaRPr sz="3200"/>
          </a:p>
          <a:p>
            <a:pPr lvl="2">
              <a:defRPr sz="1800"/>
            </a:pPr>
            <a:r>
              <a:rPr sz="3200"/>
              <a:t>內文層級三</a:t>
            </a:r>
            <a:endParaRPr sz="3200"/>
          </a:p>
          <a:p>
            <a:pPr lvl="3">
              <a:defRPr sz="1800"/>
            </a:pPr>
            <a:r>
              <a:rPr sz="3200"/>
              <a:t>內文層級四</a:t>
            </a:r>
            <a:endParaRPr sz="3200"/>
          </a:p>
          <a:p>
            <a:pPr lvl="4">
              <a:defRPr sz="1800"/>
            </a:pPr>
            <a:r>
              <a:rPr sz="32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內文層級一</a:t>
            </a:r>
            <a:endParaRPr sz="3600"/>
          </a:p>
          <a:p>
            <a:pPr lvl="1">
              <a:defRPr sz="1800"/>
            </a:pPr>
            <a:r>
              <a:rPr sz="3600"/>
              <a:t>內文層級二</a:t>
            </a:r>
            <a:endParaRPr sz="3600"/>
          </a:p>
          <a:p>
            <a:pPr lvl="2">
              <a:defRPr sz="1800"/>
            </a:pPr>
            <a:r>
              <a:rPr sz="3600"/>
              <a:t>內文層級三</a:t>
            </a:r>
            <a:endParaRPr sz="3600"/>
          </a:p>
          <a:p>
            <a:pPr lvl="3">
              <a:defRPr sz="1800"/>
            </a:pPr>
            <a:r>
              <a:rPr sz="3600"/>
              <a:t>內文層級四</a:t>
            </a:r>
            <a:endParaRPr sz="3600"/>
          </a:p>
          <a:p>
            <a:pPr lvl="4">
              <a:defRPr sz="1800"/>
            </a:pPr>
            <a:r>
              <a:rPr sz="36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內文層級一</a:t>
            </a:r>
            <a:endParaRPr sz="2800"/>
          </a:p>
          <a:p>
            <a:pPr lvl="1">
              <a:defRPr sz="1800"/>
            </a:pPr>
            <a:r>
              <a:rPr sz="2800"/>
              <a:t>內文層級二</a:t>
            </a:r>
            <a:endParaRPr sz="2800"/>
          </a:p>
          <a:p>
            <a:pPr lvl="2">
              <a:defRPr sz="1800"/>
            </a:pPr>
            <a:r>
              <a:rPr sz="2800"/>
              <a:t>內文層級三</a:t>
            </a:r>
            <a:endParaRPr sz="2800"/>
          </a:p>
          <a:p>
            <a:pPr lvl="3">
              <a:defRPr sz="1800"/>
            </a:pPr>
            <a:r>
              <a:rPr sz="2800"/>
              <a:t>內文層級四</a:t>
            </a:r>
            <a:endParaRPr sz="2800"/>
          </a:p>
          <a:p>
            <a:pPr lvl="4">
              <a:defRPr sz="1800"/>
            </a:pPr>
            <a:r>
              <a:rPr sz="28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內文層級一</a:t>
            </a:r>
            <a:endParaRPr sz="3600"/>
          </a:p>
          <a:p>
            <a:pPr lvl="1">
              <a:defRPr sz="1800"/>
            </a:pPr>
            <a:r>
              <a:rPr sz="3600"/>
              <a:t>內文層級二</a:t>
            </a:r>
            <a:endParaRPr sz="3600"/>
          </a:p>
          <a:p>
            <a:pPr lvl="2">
              <a:defRPr sz="1800"/>
            </a:pPr>
            <a:r>
              <a:rPr sz="3600"/>
              <a:t>內文層級三</a:t>
            </a:r>
            <a:endParaRPr sz="3600"/>
          </a:p>
          <a:p>
            <a:pPr lvl="3">
              <a:defRPr sz="1800"/>
            </a:pPr>
            <a:r>
              <a:rPr sz="3600"/>
              <a:t>內文層級四</a:t>
            </a:r>
            <a:endParaRPr sz="3600"/>
          </a:p>
          <a:p>
            <a:pPr lvl="4">
              <a:defRPr sz="1800"/>
            </a:pPr>
            <a:r>
              <a:rPr sz="3600"/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標題文字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內文層級一</a:t>
            </a:r>
            <a:endParaRPr sz="3600"/>
          </a:p>
          <a:p>
            <a:pPr lvl="1">
              <a:defRPr sz="1800"/>
            </a:pPr>
            <a:r>
              <a:rPr sz="3600"/>
              <a:t>內文層級二</a:t>
            </a:r>
            <a:endParaRPr sz="3600"/>
          </a:p>
          <a:p>
            <a:pPr lvl="2">
              <a:defRPr sz="1800"/>
            </a:pPr>
            <a:r>
              <a:rPr sz="3600"/>
              <a:t>內文層級三</a:t>
            </a:r>
            <a:endParaRPr sz="3600"/>
          </a:p>
          <a:p>
            <a:pPr lvl="3">
              <a:defRPr sz="1800"/>
            </a:pPr>
            <a:r>
              <a:rPr sz="3600"/>
              <a:t>內文層級四</a:t>
            </a:r>
            <a:endParaRPr sz="3600"/>
          </a:p>
          <a:p>
            <a:pPr lvl="4">
              <a:defRPr sz="1800"/>
            </a:pPr>
            <a:r>
              <a:rPr sz="3600"/>
              <a:t>內文層級五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4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5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hyperlink" Target="http://www.sitepoint.com/editor-rubyists-use/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hyperlink" Target="http://www.sitepoint.com/editor-rubyists-use/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github.com/baojjeu/hitting-it-off-with-vim-in-two-weeks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Hitting it off with Vim </a:t>
            </a:r>
            <a:endParaRPr sz="8000"/>
          </a:p>
          <a:p>
            <a:pPr lvl="0">
              <a:defRPr sz="1800"/>
            </a:pPr>
            <a:r>
              <a:rPr sz="8000"/>
              <a:t>in two weeks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5651500"/>
            <a:ext cx="10464800" cy="1130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Baozi Wu 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500"/>
              <a:t>&gt;&gt; - </a:t>
            </a:r>
            <a:r>
              <a:rPr sz="3500">
                <a:solidFill>
                  <a:srgbClr val="929292"/>
                </a:solidFill>
              </a:rPr>
              <a:t>Positive indentation</a:t>
            </a:r>
            <a:endParaRPr sz="3500"/>
          </a:p>
          <a:p>
            <a:pPr lvl="0">
              <a:defRPr sz="1800"/>
            </a:pPr>
            <a:r>
              <a:rPr sz="3500"/>
              <a:t>&lt;&lt; - </a:t>
            </a:r>
            <a:r>
              <a:rPr sz="3500">
                <a:solidFill>
                  <a:srgbClr val="929292"/>
                </a:solidFill>
              </a:rPr>
              <a:t>Negative indentation</a:t>
            </a:r>
            <a:endParaRPr sz="3500"/>
          </a:p>
          <a:p>
            <a:pPr lvl="0">
              <a:defRPr sz="1800"/>
            </a:pPr>
            <a:r>
              <a:rPr sz="3500"/>
              <a:t> == - </a:t>
            </a:r>
            <a:r>
              <a:rPr sz="3500">
                <a:solidFill>
                  <a:srgbClr val="929292"/>
                </a:solidFill>
              </a:rPr>
              <a:t>Auto indent</a:t>
            </a:r>
            <a:endParaRPr sz="3500"/>
          </a:p>
          <a:p>
            <a:pPr lvl="0">
              <a:defRPr sz="1800"/>
            </a:pPr>
            <a:r>
              <a:rPr sz="3500"/>
              <a:t>gg=G - 😍</a:t>
            </a:r>
          </a:p>
        </p:txBody>
      </p:sp>
      <p:sp>
        <p:nvSpPr>
          <p:cNvPr id="61" name="Shape 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Formatting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500"/>
              <a:t>i - </a:t>
            </a:r>
            <a:r>
              <a:rPr sz="3500">
                <a:solidFill>
                  <a:srgbClr val="929292"/>
                </a:solidFill>
              </a:rPr>
              <a:t>Insert text before the cursor</a:t>
            </a:r>
            <a:endParaRPr sz="3500"/>
          </a:p>
          <a:p>
            <a:pPr lvl="0">
              <a:defRPr sz="1800"/>
            </a:pPr>
            <a:r>
              <a:rPr sz="3500"/>
              <a:t>I - </a:t>
            </a:r>
            <a:r>
              <a:rPr sz="3500">
                <a:solidFill>
                  <a:srgbClr val="929292"/>
                </a:solidFill>
              </a:rPr>
              <a:t>Insert text before the first non-blank in the line</a:t>
            </a:r>
            <a:endParaRPr sz="3500"/>
          </a:p>
          <a:p>
            <a:pPr lvl="0">
              <a:defRPr sz="1800"/>
            </a:pPr>
            <a:r>
              <a:rPr sz="3500"/>
              <a:t>a - </a:t>
            </a:r>
            <a:r>
              <a:rPr sz="3500">
                <a:solidFill>
                  <a:srgbClr val="929292"/>
                </a:solidFill>
              </a:rPr>
              <a:t>Append text after the cursor</a:t>
            </a:r>
            <a:endParaRPr sz="3500"/>
          </a:p>
          <a:p>
            <a:pPr lvl="0">
              <a:defRPr sz="1800"/>
            </a:pPr>
            <a:r>
              <a:rPr sz="3500"/>
              <a:t>A - </a:t>
            </a:r>
            <a:r>
              <a:rPr sz="3500">
                <a:solidFill>
                  <a:srgbClr val="929292"/>
                </a:solidFill>
              </a:rPr>
              <a:t>Append text at the end of the line</a:t>
            </a:r>
            <a:endParaRPr sz="3500"/>
          </a:p>
          <a:p>
            <a:pPr lvl="0">
              <a:defRPr sz="1800"/>
            </a:pPr>
            <a:r>
              <a:rPr sz="3500"/>
              <a:t>o - </a:t>
            </a:r>
            <a:r>
              <a:rPr sz="3500">
                <a:solidFill>
                  <a:srgbClr val="929292"/>
                </a:solidFill>
              </a:rPr>
              <a:t>Begin a new line below the cursor and insert text</a:t>
            </a:r>
            <a:endParaRPr sz="3500"/>
          </a:p>
          <a:p>
            <a:pPr lvl="0">
              <a:defRPr sz="1800"/>
            </a:pPr>
            <a:r>
              <a:rPr sz="3500"/>
              <a:t>O - </a:t>
            </a:r>
            <a:r>
              <a:rPr sz="3500">
                <a:solidFill>
                  <a:srgbClr val="929292"/>
                </a:solidFill>
              </a:rPr>
              <a:t>Begin a new line above the cursor and insert text</a:t>
            </a:r>
          </a:p>
        </p:txBody>
      </p:sp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Editing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500"/>
              <a:t>v - </a:t>
            </a:r>
            <a:r>
              <a:rPr sz="3500">
                <a:solidFill>
                  <a:srgbClr val="929292"/>
                </a:solidFill>
              </a:rPr>
              <a:t>Start Visual mode per character</a:t>
            </a:r>
            <a:endParaRPr sz="3500"/>
          </a:p>
          <a:p>
            <a:pPr lvl="0">
              <a:defRPr sz="1800"/>
            </a:pPr>
            <a:r>
              <a:rPr sz="3500"/>
              <a:t>V - </a:t>
            </a:r>
            <a:r>
              <a:rPr sz="3500">
                <a:solidFill>
                  <a:srgbClr val="929292"/>
                </a:solidFill>
              </a:rPr>
              <a:t>Start Visual mode linewise</a:t>
            </a:r>
          </a:p>
        </p:txBody>
      </p:sp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Selection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500"/>
              <a:t>y - </a:t>
            </a:r>
            <a:r>
              <a:rPr sz="3500">
                <a:solidFill>
                  <a:srgbClr val="929292"/>
                </a:solidFill>
              </a:rPr>
              <a:t>Yank text</a:t>
            </a:r>
            <a:endParaRPr sz="3500"/>
          </a:p>
          <a:p>
            <a:pPr lvl="0">
              <a:defRPr sz="1800"/>
            </a:pPr>
            <a:r>
              <a:rPr sz="3500"/>
              <a:t>p - </a:t>
            </a:r>
            <a:r>
              <a:rPr sz="3500">
                <a:solidFill>
                  <a:srgbClr val="929292"/>
                </a:solidFill>
              </a:rPr>
              <a:t>Put the text</a:t>
            </a:r>
            <a:endParaRPr sz="3500"/>
          </a:p>
          <a:p>
            <a:pPr lvl="0">
              <a:defRPr sz="1800"/>
            </a:pPr>
            <a:r>
              <a:rPr sz="3500"/>
              <a:t>. - </a:t>
            </a:r>
            <a:r>
              <a:rPr sz="3500">
                <a:solidFill>
                  <a:srgbClr val="929292"/>
                </a:solidFill>
              </a:rPr>
              <a:t>Repeat last change</a:t>
            </a:r>
            <a:endParaRPr sz="3500"/>
          </a:p>
          <a:p>
            <a:pPr lvl="0">
              <a:defRPr sz="1800"/>
            </a:pPr>
            <a:r>
              <a:rPr sz="3500"/>
              <a:t>u - </a:t>
            </a:r>
            <a:r>
              <a:rPr sz="3500">
                <a:solidFill>
                  <a:srgbClr val="929292"/>
                </a:solidFill>
              </a:rPr>
              <a:t>Undo changes</a:t>
            </a:r>
            <a:endParaRPr sz="3500"/>
          </a:p>
          <a:p>
            <a:pPr lvl="0">
              <a:defRPr sz="1800"/>
            </a:pPr>
            <a:r>
              <a:rPr sz="3500"/>
              <a:t>&lt;C-r&gt; - </a:t>
            </a:r>
            <a:r>
              <a:rPr sz="3500">
                <a:solidFill>
                  <a:srgbClr val="929292"/>
                </a:solidFill>
              </a:rPr>
              <a:t>Redo changes which were undone</a:t>
            </a:r>
          </a:p>
        </p:txBody>
      </p:sp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Others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500"/>
              <a:t>/ - </a:t>
            </a:r>
            <a:r>
              <a:rPr sz="3500">
                <a:solidFill>
                  <a:srgbClr val="929292"/>
                </a:solidFill>
              </a:rPr>
              <a:t>Searching</a:t>
            </a:r>
            <a:endParaRPr sz="3500"/>
          </a:p>
          <a:p>
            <a:pPr lvl="0">
              <a:defRPr sz="1800"/>
            </a:pPr>
            <a:r>
              <a:rPr sz="3500"/>
              <a:t>n - </a:t>
            </a:r>
            <a:r>
              <a:rPr sz="3500">
                <a:solidFill>
                  <a:srgbClr val="929292"/>
                </a:solidFill>
              </a:rPr>
              <a:t>Repeat the latest "/"</a:t>
            </a:r>
            <a:endParaRPr sz="3500"/>
          </a:p>
          <a:p>
            <a:pPr lvl="0">
              <a:defRPr sz="1800"/>
            </a:pPr>
            <a:r>
              <a:rPr sz="3500"/>
              <a:t>N - 	</a:t>
            </a:r>
            <a:r>
              <a:rPr sz="3500">
                <a:solidFill>
                  <a:srgbClr val="929292"/>
                </a:solidFill>
              </a:rPr>
              <a:t>Repeat the latest "/" in opposite direction</a:t>
            </a:r>
          </a:p>
        </p:txBody>
      </p:sp>
      <p:sp>
        <p:nvSpPr>
          <p:cNvPr id="73" name="Shape 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Others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:new - </a:t>
            </a:r>
            <a:r>
              <a:rPr sz="2135">
                <a:solidFill>
                  <a:srgbClr val="929292"/>
                </a:solidFill>
              </a:rPr>
              <a:t>Create a new window and start editing an empty file in it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:vnew - </a:t>
            </a:r>
            <a:r>
              <a:rPr sz="2135">
                <a:solidFill>
                  <a:srgbClr val="929292"/>
                </a:solidFill>
              </a:rPr>
              <a:t>Like new, but split vertically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:sp - </a:t>
            </a:r>
            <a:r>
              <a:rPr sz="2135">
                <a:solidFill>
                  <a:srgbClr val="929292"/>
                </a:solidFill>
              </a:rPr>
              <a:t>Split current window in two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:vsp - </a:t>
            </a:r>
            <a:r>
              <a:rPr sz="2135">
                <a:solidFill>
                  <a:srgbClr val="929292"/>
                </a:solidFill>
              </a:rPr>
              <a:t>Like sp, but split vertically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&lt;C-w&gt;&lt;C-hjkl&gt; - </a:t>
            </a:r>
            <a:r>
              <a:rPr sz="2135">
                <a:solidFill>
                  <a:srgbClr val="929292"/>
                </a:solidFill>
              </a:rPr>
              <a:t>Switch working window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:q - </a:t>
            </a:r>
            <a:r>
              <a:rPr sz="2135">
                <a:solidFill>
                  <a:srgbClr val="929292"/>
                </a:solidFill>
              </a:rPr>
              <a:t>Close current window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:w - </a:t>
            </a:r>
            <a:r>
              <a:rPr sz="2135">
                <a:solidFill>
                  <a:srgbClr val="929292"/>
                </a:solidFill>
              </a:rPr>
              <a:t>Save changes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zz - </a:t>
            </a:r>
            <a:r>
              <a:rPr sz="2135">
                <a:solidFill>
                  <a:srgbClr val="929292"/>
                </a:solidFill>
              </a:rPr>
              <a:t>Make cursor on the middle of window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zt - </a:t>
            </a:r>
            <a:r>
              <a:rPr sz="2135">
                <a:solidFill>
                  <a:srgbClr val="929292"/>
                </a:solidFill>
              </a:rPr>
              <a:t>Make cursor on the top of window</a:t>
            </a:r>
            <a:endParaRPr sz="2135"/>
          </a:p>
          <a:p>
            <a:pPr lvl="0" marL="271145" indent="-271145" defTabSz="356362">
              <a:spcBef>
                <a:spcPts val="2500"/>
              </a:spcBef>
              <a:defRPr sz="1800"/>
            </a:pPr>
            <a:r>
              <a:rPr sz="2135"/>
              <a:t>zb - </a:t>
            </a:r>
            <a:r>
              <a:rPr sz="2135">
                <a:solidFill>
                  <a:srgbClr val="929292"/>
                </a:solidFill>
              </a:rPr>
              <a:t>Make cursor o nthe botton of window</a:t>
            </a:r>
          </a:p>
        </p:txBody>
      </p:sp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Others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ucks-selection.mov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828800" y="2349500"/>
            <a:ext cx="9347200" cy="5054600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78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20150615_025804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127504" y="2415921"/>
            <a:ext cx="8749792" cy="4921758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80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Keystrokes</a:t>
            </a:r>
          </a:p>
        </p:txBody>
      </p:sp>
      <p:sp>
        <p:nvSpPr>
          <p:cNvPr id="83" name="Shape 83"/>
          <p:cNvSpPr/>
          <p:nvPr/>
        </p:nvSpPr>
        <p:spPr>
          <a:xfrm>
            <a:off x="2849600" y="3079749"/>
            <a:ext cx="7305600" cy="534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7600"/>
              <a:t>c i ( 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C</a:t>
            </a:r>
            <a:r>
              <a:rPr sz="3600">
                <a:solidFill>
                  <a:srgbClr val="929292"/>
                </a:solidFill>
              </a:rPr>
              <a:t>hange </a:t>
            </a:r>
            <a:r>
              <a:rPr sz="3600">
                <a:solidFill>
                  <a:srgbClr val="C82506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parenthesis</a:t>
            </a: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r>
              <a:rPr sz="7600"/>
              <a:t>c i </a:t>
            </a:r>
            <a:r>
              <a:rPr sz="7600">
                <a:latin typeface="Droid Sans Mono for Powerline"/>
                <a:ea typeface="Droid Sans Mono for Powerline"/>
                <a:cs typeface="Droid Sans Mono for Powerline"/>
                <a:sym typeface="Droid Sans Mono for Powerline"/>
              </a:rPr>
              <a:t>“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C</a:t>
            </a:r>
            <a:r>
              <a:rPr sz="3600">
                <a:solidFill>
                  <a:srgbClr val="929292"/>
                </a:solidFill>
              </a:rPr>
              <a:t>hange </a:t>
            </a:r>
            <a:r>
              <a:rPr sz="3600">
                <a:solidFill>
                  <a:srgbClr val="DE6A10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double quotes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Keystrokes</a:t>
            </a:r>
          </a:p>
        </p:txBody>
      </p:sp>
      <p:sp>
        <p:nvSpPr>
          <p:cNvPr id="86" name="Shape 86"/>
          <p:cNvSpPr/>
          <p:nvPr/>
        </p:nvSpPr>
        <p:spPr>
          <a:xfrm>
            <a:off x="2024125" y="3079749"/>
            <a:ext cx="8956549" cy="534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7600"/>
              <a:t>v i ( 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929292"/>
                </a:solidFill>
              </a:rPr>
              <a:t>(</a:t>
            </a:r>
            <a:r>
              <a:rPr sz="3600">
                <a:solidFill>
                  <a:srgbClr val="C82506"/>
                </a:solidFill>
              </a:rPr>
              <a:t>V</a:t>
            </a:r>
            <a:r>
              <a:rPr sz="3600">
                <a:solidFill>
                  <a:srgbClr val="929292"/>
                </a:solidFill>
              </a:rPr>
              <a:t>ISUAL) </a:t>
            </a:r>
            <a:r>
              <a:rPr sz="3600">
                <a:solidFill>
                  <a:srgbClr val="A6AAA9"/>
                </a:solidFill>
              </a:rPr>
              <a:t>Select</a:t>
            </a:r>
            <a:r>
              <a:rPr sz="3600">
                <a:solidFill>
                  <a:srgbClr val="929292"/>
                </a:solidFill>
              </a:rPr>
              <a:t> </a:t>
            </a:r>
            <a:r>
              <a:rPr sz="3600">
                <a:solidFill>
                  <a:srgbClr val="C82506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parenthesis</a:t>
            </a: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r>
              <a:rPr sz="7600"/>
              <a:t>v i </a:t>
            </a:r>
            <a:r>
              <a:rPr sz="7600">
                <a:latin typeface="Droid Sans Mono for Powerline"/>
                <a:ea typeface="Droid Sans Mono for Powerline"/>
                <a:cs typeface="Droid Sans Mono for Powerline"/>
                <a:sym typeface="Droid Sans Mono for Powerline"/>
              </a:rPr>
              <a:t>“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929292"/>
                </a:solidFill>
              </a:rPr>
              <a:t>(</a:t>
            </a:r>
            <a:r>
              <a:rPr sz="3600">
                <a:solidFill>
                  <a:srgbClr val="C82506"/>
                </a:solidFill>
              </a:rPr>
              <a:t>V</a:t>
            </a:r>
            <a:r>
              <a:rPr sz="3600">
                <a:solidFill>
                  <a:srgbClr val="929292"/>
                </a:solidFill>
              </a:rPr>
              <a:t>ISUAL) </a:t>
            </a:r>
            <a:r>
              <a:rPr sz="3600">
                <a:solidFill>
                  <a:srgbClr val="A6AAA9"/>
                </a:solidFill>
              </a:rPr>
              <a:t>Select</a:t>
            </a:r>
            <a:r>
              <a:rPr sz="3600">
                <a:solidFill>
                  <a:srgbClr val="929292"/>
                </a:solidFill>
              </a:rPr>
              <a:t> </a:t>
            </a:r>
            <a:r>
              <a:rPr sz="3600">
                <a:solidFill>
                  <a:srgbClr val="DE6A10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double quotes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Why Vim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Stan</a:t>
            </a:r>
            <a:endParaRPr sz="3600"/>
          </a:p>
          <a:p>
            <a:pPr lvl="0">
              <a:defRPr sz="1800"/>
            </a:pPr>
            <a:r>
              <a:rPr sz="3600"/>
              <a:t>Already mastered Sublime Text 😎</a:t>
            </a:r>
            <a:endParaRPr sz="3600"/>
          </a:p>
          <a:p>
            <a:pPr lvl="0">
              <a:defRPr sz="1800"/>
            </a:pPr>
            <a:r>
              <a:rPr sz="3600"/>
              <a:t>Cool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Keystrokes</a:t>
            </a:r>
          </a:p>
        </p:txBody>
      </p:sp>
      <p:sp>
        <p:nvSpPr>
          <p:cNvPr id="89" name="Shape 89"/>
          <p:cNvSpPr/>
          <p:nvPr/>
        </p:nvSpPr>
        <p:spPr>
          <a:xfrm>
            <a:off x="3002076" y="3079749"/>
            <a:ext cx="7000648" cy="5346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7600"/>
              <a:t>d i ( 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D</a:t>
            </a:r>
            <a:r>
              <a:rPr sz="3600">
                <a:solidFill>
                  <a:srgbClr val="929292"/>
                </a:solidFill>
              </a:rPr>
              <a:t>elete </a:t>
            </a:r>
            <a:r>
              <a:rPr sz="3600">
                <a:solidFill>
                  <a:srgbClr val="C82506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parenthesis</a:t>
            </a: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r>
              <a:rPr sz="7600"/>
              <a:t>d i </a:t>
            </a:r>
            <a:r>
              <a:rPr sz="7600">
                <a:latin typeface="Droid Sans Mono for Powerline"/>
                <a:ea typeface="Droid Sans Mono for Powerline"/>
                <a:cs typeface="Droid Sans Mono for Powerline"/>
                <a:sym typeface="Droid Sans Mono for Powerline"/>
              </a:rPr>
              <a:t>“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D</a:t>
            </a:r>
            <a:r>
              <a:rPr sz="3600">
                <a:solidFill>
                  <a:srgbClr val="929292"/>
                </a:solidFill>
              </a:rPr>
              <a:t>elete </a:t>
            </a:r>
            <a:r>
              <a:rPr sz="3600">
                <a:solidFill>
                  <a:srgbClr val="DE6A10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text in double quotes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Keystrokes</a:t>
            </a:r>
          </a:p>
        </p:txBody>
      </p:sp>
      <p:sp>
        <p:nvSpPr>
          <p:cNvPr id="92" name="Shape 92"/>
          <p:cNvSpPr/>
          <p:nvPr/>
        </p:nvSpPr>
        <p:spPr>
          <a:xfrm>
            <a:off x="5855512" y="3321050"/>
            <a:ext cx="1293776" cy="4864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7600"/>
              <a:t>[ ]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7600"/>
              <a:t>{ }</a:t>
            </a:r>
            <a:endParaRPr sz="7600"/>
          </a:p>
          <a:p>
            <a:pPr lvl="0">
              <a:defRPr sz="1800"/>
            </a:pP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r>
              <a:rPr sz="7600">
                <a:latin typeface="Droid Sans Mono for Powerline"/>
                <a:ea typeface="Droid Sans Mono for Powerline"/>
                <a:cs typeface="Droid Sans Mono for Powerline"/>
                <a:sym typeface="Droid Sans Mono for Powerline"/>
              </a:rPr>
              <a:t>‘’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Keystrokes</a:t>
            </a:r>
          </a:p>
        </p:txBody>
      </p:sp>
      <p:sp>
        <p:nvSpPr>
          <p:cNvPr id="95" name="Shape 95"/>
          <p:cNvSpPr/>
          <p:nvPr/>
        </p:nvSpPr>
        <p:spPr>
          <a:xfrm>
            <a:off x="4602962" y="2908299"/>
            <a:ext cx="3798876" cy="568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7600"/>
              <a:t>c i t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C</a:t>
            </a:r>
            <a:r>
              <a:rPr sz="3600">
                <a:solidFill>
                  <a:srgbClr val="929292"/>
                </a:solidFill>
              </a:rPr>
              <a:t>hange </a:t>
            </a:r>
            <a:r>
              <a:rPr sz="3600">
                <a:solidFill>
                  <a:srgbClr val="C82506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</a:t>
            </a:r>
            <a:r>
              <a:rPr sz="3600">
                <a:solidFill>
                  <a:srgbClr val="C82506"/>
                </a:solidFill>
              </a:rPr>
              <a:t>t</a:t>
            </a:r>
            <a:r>
              <a:rPr sz="3600">
                <a:solidFill>
                  <a:srgbClr val="929292"/>
                </a:solidFill>
              </a:rPr>
              <a:t>ag</a:t>
            </a: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endParaRPr sz="3600">
              <a:solidFill>
                <a:srgbClr val="929292"/>
              </a:solidFill>
            </a:endParaRPr>
          </a:p>
          <a:p>
            <a:pPr lvl="0">
              <a:defRPr sz="1800"/>
            </a:pPr>
            <a:r>
              <a:rPr sz="7600"/>
              <a:t>d i t</a:t>
            </a:r>
            <a:endParaRPr sz="7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>
                <a:solidFill>
                  <a:srgbClr val="C82506"/>
                </a:solidFill>
              </a:rPr>
              <a:t>D</a:t>
            </a:r>
            <a:r>
              <a:rPr sz="3600">
                <a:solidFill>
                  <a:srgbClr val="929292"/>
                </a:solidFill>
              </a:rPr>
              <a:t>elete </a:t>
            </a:r>
            <a:r>
              <a:rPr sz="3600">
                <a:solidFill>
                  <a:srgbClr val="C82506"/>
                </a:solidFill>
              </a:rPr>
              <a:t>i</a:t>
            </a:r>
            <a:r>
              <a:rPr sz="3600">
                <a:solidFill>
                  <a:srgbClr val="929292"/>
                </a:solidFill>
              </a:rPr>
              <a:t>nner </a:t>
            </a:r>
            <a:r>
              <a:rPr sz="3600">
                <a:solidFill>
                  <a:srgbClr val="C82506"/>
                </a:solidFill>
              </a:rPr>
              <a:t>t</a:t>
            </a:r>
            <a:r>
              <a:rPr sz="3600">
                <a:solidFill>
                  <a:srgbClr val="929292"/>
                </a:solidFill>
              </a:rPr>
              <a:t>ag</a:t>
            </a:r>
            <a:endParaRPr sz="3600">
              <a:solidFill>
                <a:srgbClr val="929292"/>
              </a:solidFill>
            </a:endParaRP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Plugins</a:t>
            </a:r>
          </a:p>
        </p:txBody>
      </p:sp>
      <p:sp>
        <p:nvSpPr>
          <p:cNvPr id="98" name="Shape 98"/>
          <p:cNvSpPr/>
          <p:nvPr/>
        </p:nvSpPr>
        <p:spPr>
          <a:xfrm>
            <a:off x="852168" y="3416299"/>
            <a:ext cx="1130046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$ </a:t>
            </a:r>
            <a:r>
              <a:rPr sz="1900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git clone </a:t>
            </a:r>
            <a:r>
              <a:rPr sz="1900" u="sng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https://github.com/gmarik/Vundle.vim.git</a:t>
            </a:r>
            <a:r>
              <a:rPr sz="1900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 ~/.vim/bundle/Vundle.vim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/>
        </p:nvSpPr>
        <p:spPr>
          <a:xfrm>
            <a:off x="3975577" y="3987800"/>
            <a:ext cx="5053646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set rtp+=~/.vim/bundle/Vundle.vim</a:t>
            </a:r>
            <a:endParaRPr sz="1900">
              <a:solidFill>
                <a:srgbClr val="5D5D5D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call vundle#begin()</a:t>
            </a:r>
            <a:endParaRPr sz="1900">
              <a:solidFill>
                <a:srgbClr val="5D5D5D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Plugin 'gmarik/Vundle.vim'</a:t>
            </a:r>
            <a:endParaRPr sz="1900">
              <a:solidFill>
                <a:srgbClr val="5D5D5D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Plugin 'tpope/vim-rails'</a:t>
            </a:r>
            <a:endParaRPr sz="1900">
              <a:solidFill>
                <a:srgbClr val="5D5D5D"/>
              </a:solidFill>
              <a:latin typeface="Menlo"/>
              <a:ea typeface="Menlo"/>
              <a:cs typeface="Menlo"/>
              <a:sym typeface="Menlo"/>
            </a:endParaRPr>
          </a:p>
          <a:p>
            <a:pPr lvl="0" algn="l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call vundle#end()</a:t>
            </a:r>
            <a:endParaRPr sz="1900">
              <a:solidFill>
                <a:srgbClr val="5D5D5D"/>
              </a:solidFill>
              <a:latin typeface="Menlo"/>
              <a:ea typeface="Menlo"/>
              <a:cs typeface="Menlo"/>
              <a:sym typeface="Menlo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5632119" y="2971800"/>
            <a:ext cx="174056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" vundle</a:t>
            </a:r>
          </a:p>
        </p:txBody>
      </p:sp>
      <p:sp>
        <p:nvSpPr>
          <p:cNvPr id="102" name="Shape 102"/>
          <p:cNvSpPr/>
          <p:nvPr/>
        </p:nvSpPr>
        <p:spPr>
          <a:xfrm>
            <a:off x="5022214" y="6134100"/>
            <a:ext cx="296037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syntax enable</a:t>
            </a:r>
          </a:p>
        </p:txBody>
      </p:sp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Plugins</a:t>
            </a:r>
          </a:p>
        </p:txBody>
      </p:sp>
      <p:sp>
        <p:nvSpPr>
          <p:cNvPr id="104" name="Shape 104"/>
          <p:cNvSpPr/>
          <p:nvPr/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Plugins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Plugins</a:t>
            </a:r>
          </a:p>
        </p:txBody>
      </p:sp>
      <p:sp>
        <p:nvSpPr>
          <p:cNvPr id="107" name="Shape 107"/>
          <p:cNvSpPr/>
          <p:nvPr/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Plugins</a:t>
            </a:r>
          </a:p>
        </p:txBody>
      </p:sp>
      <p:sp>
        <p:nvSpPr>
          <p:cNvPr id="108" name="Shape 108"/>
          <p:cNvSpPr/>
          <p:nvPr/>
        </p:nvSpPr>
        <p:spPr>
          <a:xfrm>
            <a:off x="3608567" y="4438650"/>
            <a:ext cx="578766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3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300">
                <a:solidFill>
                  <a:srgbClr val="5D5D5D"/>
                </a:solidFill>
              </a:rPr>
              <a:t>:PluginInstall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73150"/>
            <a:ext cx="13004800" cy="7607300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1922856" y="8718550"/>
            <a:ext cx="915908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 u="none"/>
            </a:pPr>
            <a:r>
              <a:rPr sz="3600" u="sng">
                <a:hlinkClick r:id="rId3" invalidUrl="" action="" tgtFrame="" tooltip="" history="1" highlightClick="0" endSnd="0"/>
              </a:rPr>
              <a:t>http://www.sitepoint.com/editor-rubyists-use/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950" y="1060450"/>
            <a:ext cx="12788900" cy="7632700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Shape 42"/>
          <p:cNvSpPr/>
          <p:nvPr/>
        </p:nvSpPr>
        <p:spPr>
          <a:xfrm>
            <a:off x="1922856" y="8718550"/>
            <a:ext cx="915908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 u="none"/>
            </a:pPr>
            <a:r>
              <a:rPr sz="3600" u="sng">
                <a:hlinkClick r:id="rId3" invalidUrl="" action="" tgtFrame="" tooltip="" history="1" highlightClick="0" endSnd="0"/>
              </a:rPr>
              <a:t>http://www.sitepoint.com/editor-rubyists-use/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MacVim</a:t>
            </a:r>
          </a:p>
        </p:txBody>
      </p:sp>
      <p:sp>
        <p:nvSpPr>
          <p:cNvPr id="45" name="Shape 45"/>
          <p:cNvSpPr/>
          <p:nvPr/>
        </p:nvSpPr>
        <p:spPr>
          <a:xfrm>
            <a:off x="2431076" y="3771899"/>
            <a:ext cx="814264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50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$ </a:t>
            </a:r>
            <a:r>
              <a:rPr sz="5000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brew install macvim</a:t>
            </a:r>
          </a:p>
        </p:txBody>
      </p:sp>
      <p:sp>
        <p:nvSpPr>
          <p:cNvPr id="46" name="Shape 46"/>
          <p:cNvSpPr/>
          <p:nvPr/>
        </p:nvSpPr>
        <p:spPr>
          <a:xfrm>
            <a:off x="997442" y="5067299"/>
            <a:ext cx="11009915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9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$ </a:t>
            </a:r>
            <a:r>
              <a:rPr sz="1900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git clone </a:t>
            </a:r>
            <a:r>
              <a:rPr sz="1900" u="sng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  <a:hlinkClick r:id="rId2" invalidUrl="" action="" tgtFrame="" tooltip="" history="1" highlightClick="0" endSnd="0"/>
              </a:rPr>
              <a:t>https://github.com/baojjeu/hitting-it-off-with-vim-in-two-weeks</a:t>
            </a:r>
          </a:p>
        </p:txBody>
      </p:sp>
      <p:sp>
        <p:nvSpPr>
          <p:cNvPr id="47" name="Shape 47"/>
          <p:cNvSpPr/>
          <p:nvPr/>
        </p:nvSpPr>
        <p:spPr>
          <a:xfrm>
            <a:off x="2087004" y="5994400"/>
            <a:ext cx="883079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800">
                <a:solidFill>
                  <a:srgbClr val="5D5D5D"/>
                </a:solidFill>
                <a:latin typeface="Menlo"/>
                <a:ea typeface="Menlo"/>
                <a:cs typeface="Menlo"/>
                <a:sym typeface="Menlo"/>
              </a:rPr>
              <a:t>$ </a:t>
            </a:r>
            <a:r>
              <a:rPr sz="3800">
                <a:solidFill>
                  <a:srgbClr val="919191"/>
                </a:solidFill>
                <a:latin typeface="Menlo"/>
                <a:ea typeface="Menlo"/>
                <a:cs typeface="Menlo"/>
                <a:sym typeface="Menlo"/>
              </a:rPr>
              <a:t>mvim [file] -u minimal-vimrc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Three modes</a:t>
            </a: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600"/>
              <a:t>NORMAL</a:t>
            </a:r>
            <a:endParaRPr sz="3600"/>
          </a:p>
          <a:p>
            <a:pPr lvl="0">
              <a:defRPr sz="1800"/>
            </a:pPr>
            <a:r>
              <a:rPr sz="3600"/>
              <a:t>INSERT</a:t>
            </a:r>
            <a:endParaRPr sz="3600"/>
          </a:p>
          <a:p>
            <a:pPr lvl="0">
              <a:defRPr sz="1800"/>
            </a:pPr>
            <a:r>
              <a:rPr sz="3600"/>
              <a:t>VISUAL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Movement</a:t>
            </a:r>
          </a:p>
        </p:txBody>
      </p:sp>
      <p:sp>
        <p:nvSpPr>
          <p:cNvPr id="53" name="Shape 5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H（←）</a:t>
            </a:r>
            <a:endParaRPr sz="3600"/>
          </a:p>
          <a:p>
            <a:pPr lvl="0">
              <a:defRPr sz="1800"/>
            </a:pPr>
            <a:r>
              <a:rPr sz="3600"/>
              <a:t>J（↓）</a:t>
            </a:r>
            <a:endParaRPr sz="3600"/>
          </a:p>
          <a:p>
            <a:pPr lvl="0">
              <a:defRPr sz="1800"/>
            </a:pPr>
            <a:r>
              <a:rPr sz="3600"/>
              <a:t>K（↑）</a:t>
            </a:r>
            <a:endParaRPr sz="3600"/>
          </a:p>
          <a:p>
            <a:pPr lvl="0">
              <a:defRPr sz="1800"/>
            </a:pPr>
            <a:r>
              <a:rPr sz="3600"/>
              <a:t>L（→）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2653791" y="4406899"/>
            <a:ext cx="7697217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5500"/>
              <a:t>Google “</a:t>
            </a:r>
            <a:r>
              <a:rPr sz="5500">
                <a:solidFill>
                  <a:srgbClr val="939393"/>
                </a:solidFill>
              </a:rPr>
              <a:t>Vim Adventure</a:t>
            </a:r>
            <a:r>
              <a:rPr sz="5500"/>
              <a:t>”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Move fast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lvl="0">
              <a:defRPr sz="1800"/>
            </a:pPr>
            <a:r>
              <a:rPr sz="3600"/>
              <a:t>w - </a:t>
            </a:r>
            <a:r>
              <a:rPr sz="3600">
                <a:solidFill>
                  <a:srgbClr val="919191"/>
                </a:solidFill>
              </a:rPr>
              <a:t>Words forward</a:t>
            </a:r>
            <a:endParaRPr sz="3600"/>
          </a:p>
          <a:p>
            <a:pPr lvl="0">
              <a:defRPr sz="1800"/>
            </a:pPr>
            <a:r>
              <a:rPr sz="3600"/>
              <a:t>b - </a:t>
            </a:r>
            <a:r>
              <a:rPr sz="3600">
                <a:solidFill>
                  <a:srgbClr val="929292"/>
                </a:solidFill>
              </a:rPr>
              <a:t>Words backward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